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81" r:id="rId2"/>
    <p:sldId id="282" r:id="rId3"/>
    <p:sldId id="283" r:id="rId4"/>
    <p:sldId id="292" r:id="rId5"/>
    <p:sldId id="293" r:id="rId6"/>
    <p:sldId id="318" r:id="rId7"/>
    <p:sldId id="317" r:id="rId8"/>
    <p:sldId id="294" r:id="rId9"/>
    <p:sldId id="285" r:id="rId10"/>
    <p:sldId id="284" r:id="rId11"/>
    <p:sldId id="286" r:id="rId12"/>
    <p:sldId id="288" r:id="rId13"/>
    <p:sldId id="289" r:id="rId14"/>
    <p:sldId id="290" r:id="rId15"/>
    <p:sldId id="291" r:id="rId16"/>
    <p:sldId id="305" r:id="rId17"/>
    <p:sldId id="306" r:id="rId18"/>
    <p:sldId id="307" r:id="rId19"/>
    <p:sldId id="308" r:id="rId20"/>
    <p:sldId id="309" r:id="rId21"/>
    <p:sldId id="311" r:id="rId22"/>
    <p:sldId id="312" r:id="rId23"/>
    <p:sldId id="313" r:id="rId24"/>
    <p:sldId id="303" r:id="rId25"/>
    <p:sldId id="314" r:id="rId26"/>
    <p:sldId id="310" r:id="rId27"/>
    <p:sldId id="297" r:id="rId28"/>
    <p:sldId id="302" r:id="rId29"/>
    <p:sldId id="298" r:id="rId30"/>
    <p:sldId id="299" r:id="rId31"/>
    <p:sldId id="300" r:id="rId32"/>
    <p:sldId id="301" r:id="rId33"/>
    <p:sldId id="315" r:id="rId34"/>
    <p:sldId id="31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94" autoAdjust="0"/>
    <p:restoredTop sz="89729"/>
  </p:normalViewPr>
  <p:slideViewPr>
    <p:cSldViewPr snapToGrid="0" snapToObjects="1">
      <p:cViewPr>
        <p:scale>
          <a:sx n="90" d="100"/>
          <a:sy n="90" d="100"/>
        </p:scale>
        <p:origin x="18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commentAuthors" Target="commentAuthors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5/26/17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5/26/17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 smtClean="0"/>
          </a:p>
          <a:p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 smtClean="0"/>
          </a:p>
          <a:p>
            <a:r>
              <a:rPr lang="en-US" altLang="zh-CN" dirty="0" smtClean="0"/>
              <a:t>Knowledge?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7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processing:</a:t>
            </a:r>
            <a:endParaRPr lang="zh-CN" altLang="en-US" dirty="0" smtClean="0"/>
          </a:p>
          <a:p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nutrition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yogurt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has.</a:t>
            </a:r>
            <a:endParaRPr lang="zh-CN" altLang="en-US" baseline="0" dirty="0" smtClean="0"/>
          </a:p>
          <a:p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yogurt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/>
              <a:t>Information integration and data warehouse construction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Data cleaning, transformation, integration, and multidimensional data model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Data cube technology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Scalable methods for computing (i.e., materializing) multidimensional aggregates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OLAP (online analytical processing)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Multidimensional concept description: Characterization and discrimination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Generalize, summarize, and contrast data characteristics, e.g., dry vs. wet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/j2pkefesw6u67z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illinois.edu/wiki/display/CS412S17/Course+Syllabus+and+Schedule" TargetMode="External"/><Relationship Id="rId4" Type="http://schemas.openxmlformats.org/officeDocument/2006/relationships/hyperlink" Target="http://www.meng-jiang.com/teaching.html" TargetMode="External"/><Relationship Id="rId5" Type="http://schemas.openxmlformats.org/officeDocument/2006/relationships/hyperlink" Target="https://wiki.illinois.edu/wiki/pages/viewpage.action?spaceKey=cs412&amp;title=2.+Course+Syllabus+and+Schedule" TargetMode="External"/><Relationship Id="rId6" Type="http://schemas.openxmlformats.org/officeDocument/2006/relationships/hyperlink" Target="http://engineering.illinois.edu/online/current-students/engineering-online-student-portal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hyperlink" Target="mailto:swang141@illinois.edu" TargetMode="External"/><Relationship Id="rId6" Type="http://schemas.openxmlformats.org/officeDocument/2006/relationships/hyperlink" Target="mailto:xwang174@illinois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/j2pkefesw6u67z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>
                <a:solidFill>
                  <a:srgbClr val="000000"/>
                </a:solidFill>
              </a:rPr>
              <a:t>Meng</a:t>
            </a:r>
            <a:r>
              <a:rPr lang="zh-CN" altLang="en-US" smtClean="0">
                <a:solidFill>
                  <a:srgbClr val="000000"/>
                </a:solidFill>
              </a:rPr>
              <a:t> </a:t>
            </a:r>
            <a:r>
              <a:rPr lang="en-US" altLang="zh-CN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smtClean="0"/>
              <a:t>CS412 Summer 2017:</a:t>
            </a:r>
          </a:p>
          <a:p>
            <a:pPr algn="l"/>
            <a:r>
              <a:rPr lang="en-US" altLang="zh-CN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/>
              <a:t>Chapter 1. Introduction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Jiawei</a:t>
            </a:r>
            <a:r>
              <a:rPr lang="en-US" sz="2800" dirty="0" smtClean="0"/>
              <a:t> </a:t>
            </a:r>
            <a:r>
              <a:rPr lang="en-US" sz="2800" dirty="0"/>
              <a:t>Han, </a:t>
            </a:r>
            <a:r>
              <a:rPr lang="en-US" sz="2800" dirty="0" err="1"/>
              <a:t>Micheline</a:t>
            </a:r>
            <a:r>
              <a:rPr lang="en-US" sz="2800" dirty="0"/>
              <a:t> </a:t>
            </a:r>
            <a:r>
              <a:rPr lang="en-US" sz="2800" dirty="0" err="1"/>
              <a:t>Kamber</a:t>
            </a:r>
            <a:r>
              <a:rPr lang="en-US" sz="2800" dirty="0"/>
              <a:t> and Jian Pei, Data Mining: Concepts and Techniques (</a:t>
            </a:r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</a:t>
            </a:r>
            <a:r>
              <a:rPr lang="en-US" sz="2800" dirty="0" err="1"/>
              <a:t>ed</a:t>
            </a:r>
            <a:r>
              <a:rPr lang="en-US" sz="2800" dirty="0"/>
              <a:t>), Morgan Kaufmann, </a:t>
            </a:r>
            <a:r>
              <a:rPr lang="en-US" sz="2800" dirty="0" smtClean="0"/>
              <a:t>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70364"/>
            <a:ext cx="3200400" cy="39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80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Work and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Assignments and Exams</a:t>
            </a:r>
          </a:p>
          <a:p>
            <a:pPr lvl="1"/>
            <a:r>
              <a:rPr lang="en-US" dirty="0" smtClean="0"/>
              <a:t>Written assign.: </a:t>
            </a:r>
            <a:r>
              <a:rPr lang="en-US" altLang="zh-CN" dirty="0" smtClean="0">
                <a:solidFill>
                  <a:srgbClr val="FF0000"/>
                </a:solidFill>
              </a:rPr>
              <a:t>15</a:t>
            </a:r>
            <a:r>
              <a:rPr lang="en-US" dirty="0" smtClean="0">
                <a:solidFill>
                  <a:srgbClr val="FF0000"/>
                </a:solidFill>
              </a:rPr>
              <a:t>% </a:t>
            </a:r>
            <a:r>
              <a:rPr lang="en-US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three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expected)</a:t>
            </a:r>
          </a:p>
          <a:p>
            <a:pPr lvl="1"/>
            <a:r>
              <a:rPr lang="en-US" dirty="0" smtClean="0"/>
              <a:t>Programming assign.: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 (</a:t>
            </a:r>
            <a:r>
              <a:rPr lang="en-US" altLang="zh-CN" dirty="0" smtClean="0">
                <a:solidFill>
                  <a:srgbClr val="FF0000"/>
                </a:solidFill>
              </a:rPr>
              <a:t>two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expected)</a:t>
            </a:r>
          </a:p>
          <a:p>
            <a:pPr lvl="1"/>
            <a:r>
              <a:rPr lang="en-US" dirty="0" smtClean="0"/>
              <a:t>Midterm exam: </a:t>
            </a:r>
            <a:r>
              <a:rPr lang="en-US" altLang="zh-CN" dirty="0" smtClean="0">
                <a:solidFill>
                  <a:srgbClr val="FF0000"/>
                </a:solidFill>
              </a:rPr>
              <a:t>30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US" dirty="0" smtClean="0"/>
              <a:t>Final exam: </a:t>
            </a:r>
            <a:r>
              <a:rPr lang="en-US" dirty="0" smtClean="0">
                <a:solidFill>
                  <a:srgbClr val="FF0000"/>
                </a:solidFill>
              </a:rPr>
              <a:t>35%</a:t>
            </a:r>
          </a:p>
          <a:p>
            <a:r>
              <a:rPr lang="en-US" dirty="0" smtClean="0"/>
              <a:t>For students taking 4</a:t>
            </a:r>
            <a:r>
              <a:rPr lang="en-US" baseline="30000" dirty="0" smtClean="0"/>
              <a:t>th</a:t>
            </a:r>
            <a:r>
              <a:rPr lang="en-US" dirty="0" smtClean="0"/>
              <a:t> credit</a:t>
            </a:r>
          </a:p>
          <a:p>
            <a:pPr lvl="1"/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dirty="0" smtClean="0"/>
              <a:t>instructions </a:t>
            </a:r>
            <a:r>
              <a:rPr lang="en-US" dirty="0"/>
              <a:t>on the </a:t>
            </a:r>
            <a:r>
              <a:rPr lang="en-US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next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week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Piazza</a:t>
            </a:r>
            <a:r>
              <a:rPr lang="en-US" dirty="0"/>
              <a:t>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piazza.com/class/j2pkefesw6u67z</a:t>
            </a:r>
            <a:endParaRPr lang="en-US" sz="2800" dirty="0" smtClean="0"/>
          </a:p>
          <a:p>
            <a:r>
              <a:rPr lang="en-US" dirty="0" smtClean="0"/>
              <a:t>Check your homework/exam scores: </a:t>
            </a:r>
            <a:r>
              <a:rPr lang="en-US" dirty="0" smtClean="0">
                <a:solidFill>
                  <a:srgbClr val="FF0000"/>
                </a:solidFill>
              </a:rPr>
              <a:t>Compass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The Explosive Growth of Data: from terabytes to petabytes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Data collection and data availability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Automated data collection tools, database systems, Web, computerized society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Major sources of abundant data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Business: Web, e-commerce, transactions, stocks, …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Science: Remote sensing, bioinformatics, scientific simulation, …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Society and everyone: news, digital cameras, YouTube   </a:t>
            </a:r>
          </a:p>
          <a:p>
            <a:pPr>
              <a:spcAft>
                <a:spcPts val="600"/>
              </a:spcAft>
            </a:pPr>
            <a:r>
              <a:rPr lang="en-US" altLang="en-US" sz="2400" u="sng" dirty="0"/>
              <a:t>We are drowning in data, but starving for </a:t>
            </a:r>
            <a:r>
              <a:rPr lang="en-US" altLang="en-US" sz="2400" u="sng" dirty="0">
                <a:solidFill>
                  <a:srgbClr val="FF0000"/>
                </a:solidFill>
              </a:rPr>
              <a:t>knowledge</a:t>
            </a:r>
            <a:r>
              <a:rPr lang="en-US" altLang="en-US" sz="2400" u="sng" dirty="0"/>
              <a:t>!</a:t>
            </a:r>
            <a:r>
              <a:rPr lang="en-US" altLang="en-US" sz="24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21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Data mining (knowledge discovery from data)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Extraction of interesting (</a:t>
            </a:r>
            <a:r>
              <a:rPr lang="en-GB" altLang="en-US" sz="2400" u="sng" dirty="0"/>
              <a:t>non-trivial,</a:t>
            </a:r>
            <a:r>
              <a:rPr lang="en-GB" altLang="en-US" sz="2400" dirty="0"/>
              <a:t> </a:t>
            </a:r>
            <a:r>
              <a:rPr lang="en-GB" altLang="en-US" sz="2400" u="sng" dirty="0"/>
              <a:t>implicit</a:t>
            </a:r>
            <a:r>
              <a:rPr lang="en-GB" altLang="en-US" sz="2400" dirty="0"/>
              <a:t>, </a:t>
            </a:r>
            <a:r>
              <a:rPr lang="en-GB" altLang="en-US" sz="2400" u="sng" dirty="0"/>
              <a:t>previously unknown</a:t>
            </a:r>
            <a:r>
              <a:rPr lang="en-GB" altLang="en-US" sz="2400" dirty="0"/>
              <a:t> and </a:t>
            </a:r>
            <a:r>
              <a:rPr lang="en-GB" altLang="en-US" sz="2400" u="sng" dirty="0"/>
              <a:t>potentially useful</a:t>
            </a:r>
            <a:r>
              <a:rPr lang="en-GB" altLang="en-US" sz="2400" dirty="0"/>
              <a:t>) </a:t>
            </a:r>
            <a:r>
              <a:rPr lang="en-GB" altLang="en-US" sz="2400" dirty="0">
                <a:solidFill>
                  <a:srgbClr val="FF0000"/>
                </a:solidFill>
              </a:rPr>
              <a:t>patterns or knowledge</a:t>
            </a:r>
            <a:r>
              <a:rPr lang="en-GB" altLang="en-US" sz="2400" dirty="0"/>
              <a:t> from huge amount of data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Alternative </a:t>
            </a:r>
            <a:r>
              <a:rPr lang="en-US" altLang="en-US" sz="2400" dirty="0"/>
              <a:t>names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Knowledge discovery (mining) in databases (KDD), knowledge extraction, data/pattern analysis, data archeology, data dredging, information harvesting, business intelligence, etc.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Watch out: Is everything “data mining”?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(KDD)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endParaRPr lang="en-US" dirty="0"/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Typical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965" y="1034236"/>
            <a:ext cx="9045138" cy="5823764"/>
            <a:chOff x="2909047" y="1325010"/>
            <a:chExt cx="8516434" cy="5450238"/>
          </a:xfrm>
        </p:grpSpPr>
        <p:sp>
          <p:nvSpPr>
            <p:cNvPr id="46" name="Line 2052"/>
            <p:cNvSpPr>
              <a:spLocks noChangeShapeType="1"/>
            </p:cNvSpPr>
            <p:nvPr/>
          </p:nvSpPr>
          <p:spPr bwMode="auto">
            <a:xfrm flipV="1">
              <a:off x="3899647" y="52577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2053"/>
            <p:cNvSpPr>
              <a:spLocks noChangeShapeType="1"/>
            </p:cNvSpPr>
            <p:nvPr/>
          </p:nvSpPr>
          <p:spPr bwMode="auto">
            <a:xfrm flipV="1">
              <a:off x="9462247" y="17525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2054"/>
            <p:cNvSpPr>
              <a:spLocks noChangeShapeType="1"/>
            </p:cNvSpPr>
            <p:nvPr/>
          </p:nvSpPr>
          <p:spPr bwMode="auto">
            <a:xfrm flipV="1">
              <a:off x="7785847" y="28193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2055"/>
            <p:cNvSpPr>
              <a:spLocks noChangeShapeType="1"/>
            </p:cNvSpPr>
            <p:nvPr/>
          </p:nvSpPr>
          <p:spPr bwMode="auto">
            <a:xfrm flipV="1">
              <a:off x="5957047" y="38861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Oval 2056"/>
            <p:cNvSpPr>
              <a:spLocks noChangeArrowheads="1"/>
            </p:cNvSpPr>
            <p:nvPr/>
          </p:nvSpPr>
          <p:spPr bwMode="auto">
            <a:xfrm>
              <a:off x="2909047" y="5714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Rectangle 2057"/>
            <p:cNvSpPr>
              <a:spLocks noChangeArrowheads="1"/>
            </p:cNvSpPr>
            <p:nvPr/>
          </p:nvSpPr>
          <p:spPr bwMode="auto">
            <a:xfrm>
              <a:off x="2909047" y="5791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Oval 2058"/>
            <p:cNvSpPr>
              <a:spLocks noChangeArrowheads="1"/>
            </p:cNvSpPr>
            <p:nvPr/>
          </p:nvSpPr>
          <p:spPr bwMode="auto">
            <a:xfrm>
              <a:off x="2909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Oval 2059"/>
            <p:cNvSpPr>
              <a:spLocks noChangeArrowheads="1"/>
            </p:cNvSpPr>
            <p:nvPr/>
          </p:nvSpPr>
          <p:spPr bwMode="auto">
            <a:xfrm>
              <a:off x="3290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Rectangle 2060"/>
            <p:cNvSpPr>
              <a:spLocks noChangeArrowheads="1"/>
            </p:cNvSpPr>
            <p:nvPr/>
          </p:nvSpPr>
          <p:spPr bwMode="auto">
            <a:xfrm>
              <a:off x="3290047" y="6172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Oval 2061"/>
            <p:cNvSpPr>
              <a:spLocks noChangeArrowheads="1"/>
            </p:cNvSpPr>
            <p:nvPr/>
          </p:nvSpPr>
          <p:spPr bwMode="auto">
            <a:xfrm>
              <a:off x="3290047" y="6476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Oval 2062"/>
            <p:cNvSpPr>
              <a:spLocks noChangeArrowheads="1"/>
            </p:cNvSpPr>
            <p:nvPr/>
          </p:nvSpPr>
          <p:spPr bwMode="auto">
            <a:xfrm>
              <a:off x="3975847" y="5867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Rectangle 2063"/>
            <p:cNvSpPr>
              <a:spLocks noChangeArrowheads="1"/>
            </p:cNvSpPr>
            <p:nvPr/>
          </p:nvSpPr>
          <p:spPr bwMode="auto">
            <a:xfrm>
              <a:off x="3975847" y="59435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Oval 2064"/>
            <p:cNvSpPr>
              <a:spLocks noChangeArrowheads="1"/>
            </p:cNvSpPr>
            <p:nvPr/>
          </p:nvSpPr>
          <p:spPr bwMode="auto">
            <a:xfrm>
              <a:off x="3975847" y="6248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Text Box 2065"/>
            <p:cNvSpPr txBox="1">
              <a:spLocks noChangeArrowheads="1"/>
            </p:cNvSpPr>
            <p:nvPr/>
          </p:nvSpPr>
          <p:spPr bwMode="auto">
            <a:xfrm>
              <a:off x="2985248" y="5029200"/>
              <a:ext cx="1568107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Cleaning</a:t>
              </a: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Text Box 2066"/>
            <p:cNvSpPr txBox="1">
              <a:spLocks noChangeArrowheads="1"/>
            </p:cNvSpPr>
            <p:nvPr/>
          </p:nvSpPr>
          <p:spPr bwMode="auto">
            <a:xfrm>
              <a:off x="4280647" y="5562600"/>
              <a:ext cx="181750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Integration</a:t>
              </a: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Text Box 2067"/>
            <p:cNvSpPr txBox="1">
              <a:spLocks noChangeArrowheads="1"/>
            </p:cNvSpPr>
            <p:nvPr/>
          </p:nvSpPr>
          <p:spPr bwMode="auto">
            <a:xfrm>
              <a:off x="4052047" y="6400800"/>
              <a:ext cx="1447800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Databases</a:t>
              </a:r>
            </a:p>
          </p:txBody>
        </p:sp>
        <p:sp>
          <p:nvSpPr>
            <p:cNvPr id="62" name="Text Box 2068"/>
            <p:cNvSpPr txBox="1">
              <a:spLocks noChangeArrowheads="1"/>
            </p:cNvSpPr>
            <p:nvPr/>
          </p:nvSpPr>
          <p:spPr bwMode="auto">
            <a:xfrm>
              <a:off x="3747248" y="4267200"/>
              <a:ext cx="199707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Warehouse</a:t>
              </a:r>
            </a:p>
          </p:txBody>
        </p:sp>
        <p:sp>
          <p:nvSpPr>
            <p:cNvPr id="63" name="Rectangle 2069"/>
            <p:cNvSpPr>
              <a:spLocks noChangeArrowheads="1"/>
            </p:cNvSpPr>
            <p:nvPr/>
          </p:nvSpPr>
          <p:spPr bwMode="auto">
            <a:xfrm>
              <a:off x="5042647" y="4724399"/>
              <a:ext cx="685800" cy="6858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Rectangle 2070"/>
            <p:cNvSpPr>
              <a:spLocks noChangeArrowheads="1"/>
            </p:cNvSpPr>
            <p:nvPr/>
          </p:nvSpPr>
          <p:spPr bwMode="auto">
            <a:xfrm>
              <a:off x="7100047" y="3581399"/>
              <a:ext cx="457200" cy="4572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Rectangle 2071"/>
            <p:cNvSpPr>
              <a:spLocks noChangeArrowheads="1"/>
            </p:cNvSpPr>
            <p:nvPr/>
          </p:nvSpPr>
          <p:spPr bwMode="auto">
            <a:xfrm>
              <a:off x="9157447" y="2133599"/>
              <a:ext cx="76200" cy="60960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Rectangle 2072"/>
            <p:cNvSpPr>
              <a:spLocks noChangeArrowheads="1"/>
            </p:cNvSpPr>
            <p:nvPr/>
          </p:nvSpPr>
          <p:spPr bwMode="auto">
            <a:xfrm>
              <a:off x="9233647" y="2362199"/>
              <a:ext cx="76200" cy="381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Rectangle 2073"/>
            <p:cNvSpPr>
              <a:spLocks noChangeArrowheads="1"/>
            </p:cNvSpPr>
            <p:nvPr/>
          </p:nvSpPr>
          <p:spPr bwMode="auto">
            <a:xfrm>
              <a:off x="9081247" y="2285999"/>
              <a:ext cx="76200" cy="457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Rectangle 2074"/>
            <p:cNvSpPr>
              <a:spLocks noChangeArrowheads="1"/>
            </p:cNvSpPr>
            <p:nvPr/>
          </p:nvSpPr>
          <p:spPr bwMode="auto">
            <a:xfrm>
              <a:off x="9309847" y="2514599"/>
              <a:ext cx="762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Rectangle 2075"/>
            <p:cNvSpPr>
              <a:spLocks noChangeArrowheads="1"/>
            </p:cNvSpPr>
            <p:nvPr/>
          </p:nvSpPr>
          <p:spPr bwMode="auto">
            <a:xfrm>
              <a:off x="8852647" y="2743199"/>
              <a:ext cx="685800" cy="76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0" name="Rectangle 2076"/>
            <p:cNvSpPr>
              <a:spLocks noChangeArrowheads="1"/>
            </p:cNvSpPr>
            <p:nvPr/>
          </p:nvSpPr>
          <p:spPr bwMode="auto">
            <a:xfrm>
              <a:off x="8928847" y="2514599"/>
              <a:ext cx="152400" cy="228600"/>
            </a:xfrm>
            <a:prstGeom prst="rect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1" name="WordArt 2077"/>
            <p:cNvSpPr>
              <a:spLocks noChangeArrowheads="1" noChangeShapeType="1" noTextEdit="1"/>
            </p:cNvSpPr>
            <p:nvPr/>
          </p:nvSpPr>
          <p:spPr bwMode="auto">
            <a:xfrm>
              <a:off x="9682406" y="1325010"/>
              <a:ext cx="1743075" cy="61277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b="1" kern="10" dirty="0">
                  <a:ln/>
                  <a:latin typeface="Corbel" charset="0"/>
                  <a:ea typeface="Corbel" charset="0"/>
                  <a:cs typeface="Corbel" charset="0"/>
                </a:rPr>
                <a:t>Knowledge</a:t>
              </a:r>
            </a:p>
          </p:txBody>
        </p:sp>
        <p:sp>
          <p:nvSpPr>
            <p:cNvPr id="72" name="Text Box 2078"/>
            <p:cNvSpPr txBox="1">
              <a:spLocks noChangeArrowheads="1"/>
            </p:cNvSpPr>
            <p:nvPr/>
          </p:nvSpPr>
          <p:spPr bwMode="auto">
            <a:xfrm>
              <a:off x="5136571" y="3428999"/>
              <a:ext cx="203967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Task-relevant Data</a:t>
              </a:r>
            </a:p>
          </p:txBody>
        </p:sp>
        <p:sp>
          <p:nvSpPr>
            <p:cNvPr id="73" name="Text Box 2079"/>
            <p:cNvSpPr txBox="1">
              <a:spLocks noChangeArrowheads="1"/>
            </p:cNvSpPr>
            <p:nvPr/>
          </p:nvSpPr>
          <p:spPr bwMode="auto">
            <a:xfrm>
              <a:off x="6322172" y="4205288"/>
              <a:ext cx="1148883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Selection</a:t>
              </a:r>
            </a:p>
          </p:txBody>
        </p:sp>
        <p:sp>
          <p:nvSpPr>
            <p:cNvPr id="74" name="Text Box 2080"/>
            <p:cNvSpPr txBox="1">
              <a:spLocks noChangeArrowheads="1"/>
            </p:cNvSpPr>
            <p:nvPr/>
          </p:nvSpPr>
          <p:spPr bwMode="auto">
            <a:xfrm>
              <a:off x="6947648" y="2743200"/>
              <a:ext cx="1394900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Mining</a:t>
              </a:r>
            </a:p>
          </p:txBody>
        </p:sp>
        <p:sp>
          <p:nvSpPr>
            <p:cNvPr id="75" name="Text Box 2081"/>
            <p:cNvSpPr txBox="1">
              <a:spLocks noChangeArrowheads="1"/>
            </p:cNvSpPr>
            <p:nvPr/>
          </p:nvSpPr>
          <p:spPr bwMode="auto">
            <a:xfrm>
              <a:off x="7938247" y="1828800"/>
              <a:ext cx="2031826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Pattern Evaluation</a:t>
              </a:r>
            </a:p>
          </p:txBody>
        </p:sp>
        <p:sp>
          <p:nvSpPr>
            <p:cNvPr id="76" name="Line 2082"/>
            <p:cNvSpPr>
              <a:spLocks noChangeShapeType="1"/>
            </p:cNvSpPr>
            <p:nvPr/>
          </p:nvSpPr>
          <p:spPr bwMode="auto">
            <a:xfrm>
              <a:off x="8319247" y="3276599"/>
              <a:ext cx="0" cy="213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7" name="Line 2083"/>
            <p:cNvSpPr>
              <a:spLocks noChangeShapeType="1"/>
            </p:cNvSpPr>
            <p:nvPr/>
          </p:nvSpPr>
          <p:spPr bwMode="auto">
            <a:xfrm>
              <a:off x="9995647" y="2209799"/>
              <a:ext cx="0" cy="3200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8" name="Line 2084"/>
            <p:cNvSpPr>
              <a:spLocks noChangeShapeType="1"/>
            </p:cNvSpPr>
            <p:nvPr/>
          </p:nvSpPr>
          <p:spPr bwMode="auto">
            <a:xfrm flipH="1">
              <a:off x="6642847" y="5410199"/>
              <a:ext cx="3352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9" name="Line 2085"/>
            <p:cNvSpPr>
              <a:spLocks noChangeShapeType="1"/>
            </p:cNvSpPr>
            <p:nvPr/>
          </p:nvSpPr>
          <p:spPr bwMode="auto">
            <a:xfrm flipV="1">
              <a:off x="6642847" y="4495799"/>
              <a:ext cx="0" cy="914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0" name="Line 2086"/>
            <p:cNvSpPr>
              <a:spLocks noChangeShapeType="1"/>
            </p:cNvSpPr>
            <p:nvPr/>
          </p:nvSpPr>
          <p:spPr bwMode="auto">
            <a:xfrm>
              <a:off x="9995647" y="5410199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1" name="Line 2087"/>
            <p:cNvSpPr>
              <a:spLocks noChangeShapeType="1"/>
            </p:cNvSpPr>
            <p:nvPr/>
          </p:nvSpPr>
          <p:spPr bwMode="auto">
            <a:xfrm flipH="1">
              <a:off x="4966447" y="6248399"/>
              <a:ext cx="5029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2" name="Line 2088"/>
            <p:cNvSpPr>
              <a:spLocks noChangeShapeType="1"/>
            </p:cNvSpPr>
            <p:nvPr/>
          </p:nvSpPr>
          <p:spPr bwMode="auto">
            <a:xfrm flipH="1" flipV="1">
              <a:off x="4585447" y="5562599"/>
              <a:ext cx="3810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3" name="Line 2089"/>
            <p:cNvSpPr>
              <a:spLocks noChangeShapeType="1"/>
            </p:cNvSpPr>
            <p:nvPr/>
          </p:nvSpPr>
          <p:spPr bwMode="auto">
            <a:xfrm>
              <a:off x="4737847" y="5562599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4" name="Line 2090"/>
            <p:cNvSpPr>
              <a:spLocks noChangeShapeType="1"/>
            </p:cNvSpPr>
            <p:nvPr/>
          </p:nvSpPr>
          <p:spPr bwMode="auto">
            <a:xfrm flipV="1">
              <a:off x="6338047" y="4343399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285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Web mining usually involves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cleaning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integration from multiple sources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Warehousing the data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cube construction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selection for data mining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mining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Presentation of the mining results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Patterns and knowledge to be used or stored into knowledge-base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59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98500" y="1418852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155700" y="5838452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612900" y="5228852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146300" y="4466852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755900" y="37048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365500" y="2866652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469900" y="1418852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8775700" y="1418852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530226" y="1480765"/>
            <a:ext cx="22781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Increasing potential</a:t>
            </a:r>
          </a:p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to support</a:t>
            </a:r>
          </a:p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business decisions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515710" y="1926852"/>
            <a:ext cx="11710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End User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7535973" y="2917453"/>
            <a:ext cx="11047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Business</a:t>
            </a:r>
          </a:p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Analyst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648260" y="3755653"/>
            <a:ext cx="9845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Data</a:t>
            </a:r>
          </a:p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Analyst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960676" y="5660652"/>
            <a:ext cx="6896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DBA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822700" y="2149102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Decision Making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472392" y="2964981"/>
            <a:ext cx="1920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Data Presentation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3213100" y="3323853"/>
            <a:ext cx="2422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 dirty="0">
                <a:latin typeface="Corbel" charset="0"/>
                <a:ea typeface="Corbel" charset="0"/>
                <a:cs typeface="Corbel" charset="0"/>
              </a:rPr>
              <a:t>Visualization Techniques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3594101" y="3736603"/>
            <a:ext cx="1782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Mining</a:t>
            </a:r>
            <a:endParaRPr lang="en-US" altLang="en-US" sz="180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3148777" y="4064048"/>
            <a:ext cx="2226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>
                <a:latin typeface="Corbel" charset="0"/>
                <a:ea typeface="Corbel" charset="0"/>
                <a:cs typeface="Corbel" charset="0"/>
              </a:rPr>
              <a:t>Information Discovery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3305176" y="4543053"/>
            <a:ext cx="2346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Exploration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2070099" y="4847853"/>
            <a:ext cx="48118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>
                <a:latin typeface="Corbel" charset="0"/>
                <a:ea typeface="Corbel" charset="0"/>
                <a:cs typeface="Corbel" charset="0"/>
              </a:rPr>
              <a:t>Statistical Summary, Querying, and Reporting</a:t>
            </a:r>
            <a:endParaRPr lang="en-US" altLang="en-US" sz="1800" i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1735440" y="5380364"/>
            <a:ext cx="4950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Preprocessing/Integration, Data Warehouses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3517900" y="5851898"/>
            <a:ext cx="1495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Data Sources</a:t>
            </a:r>
            <a:endParaRPr lang="en-US" altLang="en-US" sz="18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1003300" y="6156698"/>
            <a:ext cx="711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 dirty="0">
                <a:latin typeface="Corbel" charset="0"/>
                <a:ea typeface="Corbel" charset="0"/>
                <a:cs typeface="Corbel" charset="0"/>
              </a:rPr>
              <a:t>Paper, Files, Web documents, Scientific experiments, Database Systems</a:t>
            </a: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393700" y="6448052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Information integration and data warehouse construction</a:t>
            </a:r>
          </a:p>
          <a:p>
            <a:r>
              <a:rPr lang="en-US" altLang="en-US" sz="2400" dirty="0"/>
              <a:t>Data cube technology</a:t>
            </a:r>
          </a:p>
          <a:p>
            <a:r>
              <a:rPr lang="en-US" altLang="en-US" sz="2400" dirty="0"/>
              <a:t>Multidimensional concept description: Characterization and </a:t>
            </a:r>
            <a:r>
              <a:rPr lang="en-US" altLang="en-US" sz="2400" dirty="0" smtClean="0"/>
              <a:t>discrimination</a:t>
            </a:r>
            <a:endParaRPr lang="en-US" altLang="en-US" sz="2400" dirty="0"/>
          </a:p>
        </p:txBody>
      </p:sp>
      <p:pic>
        <p:nvPicPr>
          <p:cNvPr id="14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2882900"/>
            <a:ext cx="6985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61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(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itemsets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en-US" sz="2000" dirty="0"/>
              <a:t>What items are frequently purchased together in your Walmart</a:t>
            </a:r>
            <a:r>
              <a:rPr lang="en-US" altLang="en-US" sz="2000" dirty="0" smtClean="0"/>
              <a:t>?</a:t>
            </a:r>
            <a:endParaRPr lang="zh-CN" altLang="en-US" sz="2000" dirty="0" smtClean="0"/>
          </a:p>
          <a:p>
            <a:r>
              <a:rPr lang="en-US" altLang="en-US" sz="2400" dirty="0"/>
              <a:t>A typical association rule</a:t>
            </a:r>
            <a:endParaRPr lang="zh-CN" altLang="en-US" sz="2400" dirty="0"/>
          </a:p>
          <a:p>
            <a:pPr lvl="1"/>
            <a:r>
              <a:rPr lang="en-US" altLang="en-US" sz="2000" dirty="0"/>
              <a:t>Diaper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Beer [0.5%, 75%]  (support, confidence)</a:t>
            </a:r>
            <a:endParaRPr lang="zh-CN" altLang="en-US" sz="2000" dirty="0"/>
          </a:p>
          <a:p>
            <a:pPr lvl="1"/>
            <a:r>
              <a:rPr lang="en-US" altLang="zh-CN" sz="2000" b="1" dirty="0"/>
              <a:t>Support:</a:t>
            </a:r>
            <a:r>
              <a:rPr lang="zh-CN" altLang="en-US" sz="2000" b="1" dirty="0"/>
              <a:t> </a:t>
            </a:r>
            <a:r>
              <a:rPr lang="en-US" altLang="zh-CN" sz="2000" dirty="0"/>
              <a:t>the proportion of transactions in the dataset which contains the </a:t>
            </a:r>
            <a:r>
              <a:rPr lang="en-US" altLang="zh-CN" sz="2000" dirty="0" err="1"/>
              <a:t>itemset</a:t>
            </a:r>
            <a:r>
              <a:rPr lang="zh-CN" altLang="en-US" sz="2000" dirty="0"/>
              <a:t> </a:t>
            </a:r>
            <a:r>
              <a:rPr lang="en-US" altLang="zh-CN" sz="2000" dirty="0"/>
              <a:t>(Diaper,</a:t>
            </a:r>
            <a:r>
              <a:rPr lang="zh-CN" altLang="en-US" sz="2000" dirty="0"/>
              <a:t> </a:t>
            </a:r>
            <a:r>
              <a:rPr lang="en-US" altLang="zh-CN" sz="2000" dirty="0"/>
              <a:t>Beer).</a:t>
            </a:r>
            <a:endParaRPr lang="zh-CN" altLang="en-US" sz="2000" dirty="0"/>
          </a:p>
          <a:p>
            <a:pPr lvl="1"/>
            <a:r>
              <a:rPr lang="en-US" altLang="zh-CN" sz="2000" b="1" dirty="0"/>
              <a:t>Confidence:</a:t>
            </a:r>
            <a:r>
              <a:rPr lang="zh-CN" altLang="en-US" sz="2000" b="1" dirty="0"/>
              <a:t> </a:t>
            </a:r>
            <a:r>
              <a:rPr lang="en-US" altLang="zh-CN" sz="2000" dirty="0"/>
              <a:t>the proportion of the transactions that contains Diaper which also contains</a:t>
            </a:r>
            <a:r>
              <a:rPr lang="zh-CN" altLang="en-US" sz="2000" dirty="0"/>
              <a:t> </a:t>
            </a:r>
            <a:r>
              <a:rPr lang="en-US" altLang="zh-CN" sz="2000" dirty="0"/>
              <a:t>Beer.</a:t>
            </a:r>
            <a:endParaRPr lang="en-US" altLang="en-US" sz="2000" dirty="0"/>
          </a:p>
          <a:p>
            <a:r>
              <a:rPr lang="en-US" altLang="en-US" sz="2400" b="1" dirty="0" smtClean="0"/>
              <a:t>Association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and </a:t>
            </a:r>
            <a:r>
              <a:rPr lang="en-US" altLang="en-US" sz="2400" b="1" dirty="0"/>
              <a:t>Correlation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sp>
        <p:nvSpPr>
          <p:cNvPr id="7" name="AutoShape 2" descr="https://wikimedia.org/api/rest_v1/media/math/render/svg/68baa052181f707c662844a465bfeeb135e82ba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correlation plo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799" y="4988612"/>
            <a:ext cx="5486401" cy="18693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67033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Classification and label prediction  </a:t>
            </a:r>
          </a:p>
          <a:p>
            <a:pPr lvl="1"/>
            <a:r>
              <a:rPr lang="en-US" altLang="en-US" sz="2400" dirty="0"/>
              <a:t>Construct models (functions) based on some </a:t>
            </a:r>
            <a:r>
              <a:rPr lang="en-US" altLang="en-US" sz="2400" b="1" dirty="0"/>
              <a:t>training</a:t>
            </a:r>
            <a:r>
              <a:rPr lang="en-US" altLang="en-US" sz="2400" dirty="0"/>
              <a:t> examples</a:t>
            </a:r>
          </a:p>
          <a:p>
            <a:pPr lvl="1"/>
            <a:r>
              <a:rPr lang="en-US" altLang="en-US" sz="2400" dirty="0"/>
              <a:t>Describe and distinguish classes or concepts for future prediction</a:t>
            </a:r>
          </a:p>
          <a:p>
            <a:pPr lvl="2"/>
            <a:r>
              <a:rPr lang="en-US" altLang="en-US" dirty="0"/>
              <a:t>Ex. 1. Classify countries based on (climate)</a:t>
            </a:r>
          </a:p>
          <a:p>
            <a:pPr lvl="2"/>
            <a:r>
              <a:rPr lang="en-US" altLang="en-US" dirty="0"/>
              <a:t>Ex. 2. Classify cars based on (gas mileage)</a:t>
            </a:r>
          </a:p>
          <a:p>
            <a:pPr lvl="1"/>
            <a:r>
              <a:rPr lang="en-US" altLang="en-US" sz="2400" dirty="0"/>
              <a:t>Predict </a:t>
            </a:r>
            <a:r>
              <a:rPr lang="en-US" altLang="en-US" sz="2400" dirty="0" smtClean="0"/>
              <a:t>some unknown </a:t>
            </a:r>
            <a:r>
              <a:rPr lang="en-US" altLang="en-US" sz="2400" b="1" dirty="0" smtClean="0"/>
              <a:t>class </a:t>
            </a:r>
            <a:r>
              <a:rPr lang="en-US" altLang="en-US" sz="2400" b="1" dirty="0"/>
              <a:t>labels</a:t>
            </a:r>
          </a:p>
          <a:p>
            <a:r>
              <a:rPr lang="en-US" altLang="en-US" sz="2400" dirty="0"/>
              <a:t>Typical methods</a:t>
            </a:r>
          </a:p>
          <a:p>
            <a:pPr lvl="1"/>
            <a:r>
              <a:rPr lang="en-US" altLang="en-US" sz="2400" dirty="0"/>
              <a:t>Decision trees, naïve Bayesian classification, support vector machines, neural networks, rule-based classification, pattern-based classification, logistic regression, …</a:t>
            </a:r>
          </a:p>
          <a:p>
            <a:r>
              <a:rPr lang="en-US" altLang="en-US" sz="2400" dirty="0"/>
              <a:t>Typical applications:</a:t>
            </a:r>
          </a:p>
          <a:p>
            <a:pPr lvl="1"/>
            <a:r>
              <a:rPr lang="en-US" altLang="en-US" sz="2400" dirty="0"/>
              <a:t>Credit card fraud detection, direct marketing, classifying stars, diseases,  web-pages,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Data and Information Systems (DAIS)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Systems (Aditya </a:t>
            </a:r>
            <a:r>
              <a:rPr lang="en-US" dirty="0" err="1" smtClean="0"/>
              <a:t>Parameswaran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Data Mining (</a:t>
            </a:r>
            <a:r>
              <a:rPr lang="en-US" b="1" dirty="0" err="1" smtClean="0"/>
              <a:t>Jiawei</a:t>
            </a:r>
            <a:r>
              <a:rPr lang="en-US" b="1" dirty="0" smtClean="0"/>
              <a:t> Han</a:t>
            </a:r>
            <a:r>
              <a:rPr lang="en-US" dirty="0" smtClean="0"/>
              <a:t>, </a:t>
            </a:r>
            <a:r>
              <a:rPr lang="en-US" b="1" dirty="0" err="1" smtClean="0"/>
              <a:t>Hari</a:t>
            </a:r>
            <a:r>
              <a:rPr lang="en-US" b="1" dirty="0" smtClean="0"/>
              <a:t> </a:t>
            </a:r>
            <a:r>
              <a:rPr lang="en-US" b="1" dirty="0" err="1" smtClean="0"/>
              <a:t>Sundaram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Text Information Systems (</a:t>
            </a:r>
            <a:r>
              <a:rPr lang="en-US" b="1" dirty="0" smtClean="0"/>
              <a:t>Kevin Chang</a:t>
            </a:r>
            <a:r>
              <a:rPr lang="en-US" dirty="0" smtClean="0"/>
              <a:t>, </a:t>
            </a:r>
            <a:r>
              <a:rPr lang="en-US" dirty="0" err="1" smtClean="0"/>
              <a:t>ChengXiang</a:t>
            </a:r>
            <a:r>
              <a:rPr lang="en-US" dirty="0" smtClean="0"/>
              <a:t> </a:t>
            </a:r>
            <a:r>
              <a:rPr lang="en-US" dirty="0" err="1" smtClean="0"/>
              <a:t>Zhai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6"/>
          <a:stretch/>
        </p:blipFill>
        <p:spPr bwMode="auto">
          <a:xfrm>
            <a:off x="1583670" y="4245785"/>
            <a:ext cx="1508059" cy="169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1728" y="4245785"/>
            <a:ext cx="1235141" cy="168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6" descr="Hari Sunda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 bwMode="auto">
          <a:xfrm>
            <a:off x="4326869" y="4233997"/>
            <a:ext cx="1508060" cy="169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0"/>
          <a:stretch/>
        </p:blipFill>
        <p:spPr bwMode="auto">
          <a:xfrm>
            <a:off x="5834928" y="4233997"/>
            <a:ext cx="1567651" cy="1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zhai\Pictures\chengxiang-zha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79" y="4245785"/>
            <a:ext cx="1284221" cy="16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17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Unsupervised learning (i.e., </a:t>
            </a:r>
            <a:r>
              <a:rPr lang="en-US" altLang="zh-CN" sz="2400" dirty="0" smtClean="0"/>
              <a:t>c</a:t>
            </a:r>
            <a:r>
              <a:rPr lang="en-US" altLang="en-US" sz="2400" dirty="0" smtClean="0"/>
              <a:t>lass </a:t>
            </a:r>
            <a:r>
              <a:rPr lang="en-US" altLang="en-US" sz="2400" dirty="0"/>
              <a:t>label is unknown)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Group data to form new categories (i.e., clusters), e.g., cluster houses to find distribution patterns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Principle: Maximizing intra-class similarity &amp; minimizing interclass </a:t>
            </a:r>
            <a:r>
              <a:rPr lang="en-US" altLang="en-US" sz="2400" dirty="0" smtClean="0"/>
              <a:t>similarity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pic>
        <p:nvPicPr>
          <p:cNvPr id="5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639" t="5639" r="5639" b="5639"/>
          <a:stretch>
            <a:fillRect/>
          </a:stretch>
        </p:blipFill>
        <p:spPr>
          <a:xfrm>
            <a:off x="3424518" y="3488579"/>
            <a:ext cx="4310528" cy="32328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3677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Functions</a:t>
            </a:r>
            <a:r>
              <a:rPr 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(</a:t>
            </a:r>
            <a:r>
              <a:rPr lang="en-US" dirty="0"/>
              <a:t>5) Outlier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Outlier analysis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Outlier: A data object that does not comply with the general behavior of the data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Methods</a:t>
            </a:r>
            <a:r>
              <a:rPr lang="en-US" altLang="en-US" sz="2400" dirty="0"/>
              <a:t>: by product of clustering or regression </a:t>
            </a:r>
            <a:r>
              <a:rPr lang="en-US" altLang="en-US" sz="2400" dirty="0" smtClean="0"/>
              <a:t>analysis…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Useful in fraud detection, rare events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69" y="3848533"/>
            <a:ext cx="3343755" cy="25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outlier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94" y="4261925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536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Functions</a:t>
            </a:r>
            <a:r>
              <a:rPr lang="en-US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(</a:t>
            </a:r>
            <a:r>
              <a:rPr lang="en-US" altLang="zh-CN" dirty="0" smtClean="0"/>
              <a:t>6</a:t>
            </a:r>
            <a:r>
              <a:rPr lang="en-US" dirty="0" smtClean="0"/>
              <a:t>) </a:t>
            </a:r>
            <a:r>
              <a:rPr lang="en-US" altLang="zh-CN" dirty="0" smtClean="0"/>
              <a:t>Sequential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Pattern,</a:t>
            </a:r>
            <a:r>
              <a:rPr lang="zh-CN" altLang="en-US" dirty="0" smtClean="0"/>
              <a:t> </a:t>
            </a:r>
            <a:r>
              <a:rPr lang="en-US" altLang="zh-CN" dirty="0" smtClean="0"/>
              <a:t>Evolution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Sequence, trend and evolution analysis</a:t>
            </a:r>
          </a:p>
          <a:p>
            <a:pPr lvl="1"/>
            <a:r>
              <a:rPr lang="en-US" altLang="en-US" sz="2400" dirty="0"/>
              <a:t>Trend, time-series, and deviation analysis</a:t>
            </a:r>
          </a:p>
          <a:p>
            <a:pPr lvl="2"/>
            <a:r>
              <a:rPr lang="en-US" altLang="en-US" dirty="0"/>
              <a:t>e.g., regression and value prediction</a:t>
            </a:r>
          </a:p>
          <a:p>
            <a:pPr lvl="1"/>
            <a:r>
              <a:rPr lang="en-US" altLang="en-US" sz="2400" dirty="0"/>
              <a:t>Sequential pattern mining</a:t>
            </a:r>
          </a:p>
          <a:p>
            <a:pPr lvl="2"/>
            <a:r>
              <a:rPr lang="en-US" altLang="en-US" dirty="0"/>
              <a:t>e.g., buy digital camera, then buy </a:t>
            </a:r>
            <a:r>
              <a:rPr lang="en-US" altLang="en-US" dirty="0">
                <a:sym typeface="Wingdings" panose="05000000000000000000" pitchFamily="2" charset="2"/>
              </a:rPr>
              <a:t>large memory cards</a:t>
            </a:r>
            <a:endParaRPr lang="en-US" altLang="en-US" dirty="0"/>
          </a:p>
          <a:p>
            <a:pPr lvl="1"/>
            <a:r>
              <a:rPr lang="en-US" altLang="en-US" sz="2400" dirty="0"/>
              <a:t>Periodicity analysis</a:t>
            </a:r>
          </a:p>
          <a:p>
            <a:pPr lvl="1"/>
            <a:r>
              <a:rPr lang="en-US" altLang="en-US" sz="2400" dirty="0"/>
              <a:t>Motifs and biological sequence analysis</a:t>
            </a:r>
          </a:p>
          <a:p>
            <a:pPr lvl="2"/>
            <a:r>
              <a:rPr lang="en-US" altLang="en-US" dirty="0"/>
              <a:t>Approximate and consecutive motifs</a:t>
            </a:r>
          </a:p>
          <a:p>
            <a:pPr lvl="1"/>
            <a:r>
              <a:rPr lang="en-US" altLang="en-US" sz="2400" dirty="0"/>
              <a:t>Similarity-based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pic>
        <p:nvPicPr>
          <p:cNvPr id="5" name="time series.png"/>
          <p:cNvPicPr>
            <a:picLocks noChangeAspect="1"/>
          </p:cNvPicPr>
          <p:nvPr/>
        </p:nvPicPr>
        <p:blipFill>
          <a:blip r:embed="rId2">
            <a:extLst/>
          </a:blip>
          <a:srcRect l="5041"/>
          <a:stretch>
            <a:fillRect/>
          </a:stretch>
        </p:blipFill>
        <p:spPr>
          <a:xfrm>
            <a:off x="6360524" y="3863181"/>
            <a:ext cx="2680237" cy="25992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7080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email-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77" y="4232787"/>
            <a:ext cx="275122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Data Mining Functions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7) Structure and Network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400" dirty="0"/>
              <a:t>Graph mining</a:t>
            </a:r>
          </a:p>
          <a:p>
            <a:pPr lvl="1"/>
            <a:r>
              <a:rPr lang="en-US" altLang="en-US" sz="2400" dirty="0"/>
              <a:t>Finding frequent </a:t>
            </a:r>
            <a:r>
              <a:rPr lang="en-US" altLang="en-US" sz="2400" dirty="0" err="1"/>
              <a:t>subgraphs</a:t>
            </a:r>
            <a:r>
              <a:rPr lang="en-US" altLang="en-US" sz="2400" dirty="0"/>
              <a:t> (e.g., chemical compounds), trees (XML), substructures (web fragments)</a:t>
            </a:r>
          </a:p>
          <a:p>
            <a:r>
              <a:rPr lang="en-US" altLang="en-US" sz="2400" dirty="0"/>
              <a:t>Information network analysis</a:t>
            </a:r>
          </a:p>
          <a:p>
            <a:pPr lvl="1"/>
            <a:r>
              <a:rPr lang="en-US" altLang="en-US" sz="2400" dirty="0"/>
              <a:t>Social networks: actors (objects, nodes) and relationships (edges)</a:t>
            </a:r>
          </a:p>
          <a:p>
            <a:pPr lvl="2"/>
            <a:r>
              <a:rPr lang="en-US" altLang="en-US" dirty="0"/>
              <a:t>e.g., author networks in CS, terrorist networks</a:t>
            </a:r>
          </a:p>
          <a:p>
            <a:pPr lvl="1"/>
            <a:r>
              <a:rPr lang="en-US" altLang="en-US" sz="2400" dirty="0"/>
              <a:t>Multiple heterogeneous networks</a:t>
            </a:r>
          </a:p>
          <a:p>
            <a:pPr lvl="2"/>
            <a:r>
              <a:rPr lang="en-US" altLang="en-US" dirty="0"/>
              <a:t>A person could be multiple information networks: friends, family, classmates, …</a:t>
            </a:r>
          </a:p>
          <a:p>
            <a:pPr lvl="1"/>
            <a:r>
              <a:rPr lang="en-US" altLang="en-US" sz="2400" dirty="0"/>
              <a:t>Links carry a lot of semantic information: Link mining</a:t>
            </a:r>
          </a:p>
          <a:p>
            <a:r>
              <a:rPr lang="en-US" altLang="en-US" sz="2400" dirty="0"/>
              <a:t>Web mining</a:t>
            </a:r>
          </a:p>
          <a:p>
            <a:pPr lvl="1"/>
            <a:r>
              <a:rPr lang="en-US" altLang="en-US" sz="2400" dirty="0"/>
              <a:t>Web is a big information network: from PageRank to Google</a:t>
            </a:r>
          </a:p>
          <a:p>
            <a:pPr lvl="1"/>
            <a:r>
              <a:rPr lang="en-US" altLang="en-US" sz="2400" dirty="0"/>
              <a:t>Analysis of Web information networks</a:t>
            </a:r>
          </a:p>
          <a:p>
            <a:pPr lvl="2"/>
            <a:r>
              <a:rPr lang="en-US" altLang="en-US" dirty="0"/>
              <a:t>Web community discovery, opinion mining, usage mining,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03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CN" sz="2000" dirty="0" smtClean="0"/>
              <a:t>Intro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(1)</a:t>
            </a:r>
            <a:endParaRPr lang="zh-CN" altLang="en-US" sz="2000" dirty="0" smtClean="0"/>
          </a:p>
          <a:p>
            <a:r>
              <a:rPr lang="en-US" altLang="zh-CN" sz="2000" dirty="0" smtClean="0"/>
              <a:t>Know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Your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(2):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Preprocessing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(2.5)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Warehousing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OLAP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(1.5):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Cube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Tech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(2)</a:t>
            </a:r>
            <a:endParaRPr lang="zh-CN" altLang="en-US" sz="2000" dirty="0" smtClean="0"/>
          </a:p>
          <a:p>
            <a:r>
              <a:rPr lang="en-US" altLang="zh-CN" sz="2000" dirty="0" smtClean="0"/>
              <a:t>Mining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Frequent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Patterns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and</a:t>
            </a:r>
            <a:r>
              <a:rPr lang="zh-CN" altLang="en-US" sz="2000" b="1" dirty="0" smtClean="0"/>
              <a:t>  </a:t>
            </a:r>
            <a:r>
              <a:rPr lang="en-US" altLang="zh-CN" sz="2000" b="1" dirty="0" smtClean="0"/>
              <a:t>Associations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(3+5):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Midterm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</a:t>
            </a:r>
            <a:endParaRPr lang="zh-CN" altLang="en-US" sz="2000" dirty="0"/>
          </a:p>
          <a:p>
            <a:r>
              <a:rPr lang="en-US" altLang="zh-CN" sz="2000" b="1" dirty="0" smtClean="0"/>
              <a:t>Classification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(3.5+3.5):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5</a:t>
            </a:r>
            <a:endParaRPr lang="zh-CN" altLang="en-US" sz="2000" dirty="0" smtClean="0"/>
          </a:p>
          <a:p>
            <a:r>
              <a:rPr lang="en-US" altLang="zh-CN" sz="2000" b="1" dirty="0" smtClean="0"/>
              <a:t>Cluster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Analysis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(4):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84426" y="1600200"/>
            <a:ext cx="4002374" cy="42662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i="1" dirty="0" smtClean="0"/>
              <a:t>Discussion</a:t>
            </a:r>
            <a:endParaRPr lang="zh-CN" altLang="en-US" sz="3200" i="1" dirty="0" smtClean="0"/>
          </a:p>
          <a:p>
            <a:r>
              <a:rPr lang="en-US" altLang="zh-CN" sz="2400" dirty="0" smtClean="0"/>
              <a:t>Choose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company: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Amazon,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Yahoo!,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Walmart,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Google,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Facebook,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Twitter,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Snapchat,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Bloomberg,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CNN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Answer:</a:t>
            </a:r>
            <a:endParaRPr lang="zh-CN" altLang="en-US" sz="2400" dirty="0"/>
          </a:p>
          <a:p>
            <a:r>
              <a:rPr lang="en-US" altLang="zh-CN" sz="2400" dirty="0" smtClean="0"/>
              <a:t>Given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data,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find?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Why?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How?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31992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Web page analysis: classification, clustering, ranking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Collaborative analysis &amp; recommender systems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Basket data analysis to targeted marketing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Biological and medical data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software engineering 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text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social and information network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84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Multidimensional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200" b="1" dirty="0"/>
              <a:t>Data to be mined</a:t>
            </a:r>
            <a:endParaRPr lang="en-US" altLang="en-US" sz="2200" dirty="0"/>
          </a:p>
          <a:p>
            <a:pPr lvl="1"/>
            <a:r>
              <a:rPr lang="en-US" altLang="en-US" sz="2200" dirty="0"/>
              <a:t>Database data (extended-relational, object-oriented, heterogeneous), data warehouse, transactional data, stream, spatiotemporal, time-series, sequence, text and web, multi-media, graphs &amp; social and information networks</a:t>
            </a:r>
          </a:p>
          <a:p>
            <a:r>
              <a:rPr lang="en-US" altLang="en-US" sz="2200" b="1" dirty="0"/>
              <a:t>Knowledge to be mined (or: Data mining functions)</a:t>
            </a:r>
            <a:endParaRPr lang="en-US" altLang="en-US" sz="2200" dirty="0"/>
          </a:p>
          <a:p>
            <a:pPr lvl="1"/>
            <a:r>
              <a:rPr lang="en-US" altLang="en-US" sz="2200" dirty="0"/>
              <a:t>Characterization, discrimination, association, classification, clustering, trend/deviation, outlier analysis, …</a:t>
            </a:r>
          </a:p>
          <a:p>
            <a:pPr lvl="1"/>
            <a:r>
              <a:rPr lang="en-US" altLang="en-US" sz="2200" dirty="0"/>
              <a:t>Descriptive vs. predictive data mining </a:t>
            </a:r>
          </a:p>
          <a:p>
            <a:pPr lvl="1"/>
            <a:r>
              <a:rPr lang="en-US" altLang="en-US" sz="2200" dirty="0"/>
              <a:t>Multiple/integrated functions and mining at multiple levels</a:t>
            </a:r>
          </a:p>
          <a:p>
            <a:r>
              <a:rPr lang="en-US" altLang="en-US" sz="2200" b="1" dirty="0"/>
              <a:t>Techniques utilized</a:t>
            </a:r>
          </a:p>
          <a:p>
            <a:pPr lvl="1"/>
            <a:r>
              <a:rPr lang="en-US" altLang="en-US" sz="2200" dirty="0"/>
              <a:t>Data-intensive, data warehouse (OLAP), machine learning, statistics, pattern recognition, visualization, high-performance, etc.</a:t>
            </a:r>
          </a:p>
          <a:p>
            <a:r>
              <a:rPr lang="en-US" altLang="en-US" sz="2200" b="1" dirty="0"/>
              <a:t>Applications adapted</a:t>
            </a:r>
          </a:p>
          <a:p>
            <a:pPr lvl="1"/>
            <a:r>
              <a:rPr lang="en-US" altLang="en-US" sz="2200" dirty="0"/>
              <a:t>Retail, telecommunication, banking, fraud analysis, bio-data mining, stock market analysis, text mining, Web mining, etc</a:t>
            </a:r>
            <a:r>
              <a:rPr lang="en-US" altLang="en-US" sz="2200" dirty="0" smtClean="0"/>
              <a:t>.</a:t>
            </a:r>
            <a:endParaRPr lang="en-US" alt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38835" y="6027003"/>
            <a:ext cx="6266329" cy="83099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Amazon,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Yahoo!,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Walmart,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Google,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Facebook,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Twitter,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Snapchat,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Bloomberg,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CNN</a:t>
            </a:r>
            <a:r>
              <a:rPr lang="mr-IN" altLang="zh-CN" sz="2400" dirty="0">
                <a:solidFill>
                  <a:schemeClr val="bg1"/>
                </a:solidFill>
              </a:rPr>
              <a:t>…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46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Mining Methodology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various and new kinds of knowledge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knowledge in </a:t>
            </a:r>
            <a:r>
              <a:rPr lang="en-US" altLang="en-US" sz="2400" b="1" dirty="0"/>
              <a:t>multi-dimensional</a:t>
            </a:r>
            <a:r>
              <a:rPr lang="en-US" altLang="en-US" sz="2400" dirty="0"/>
              <a:t> space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Data mining: An </a:t>
            </a:r>
            <a:r>
              <a:rPr lang="en-US" altLang="en-US" sz="2400" b="1" dirty="0"/>
              <a:t>interdisciplinary</a:t>
            </a:r>
            <a:r>
              <a:rPr lang="en-US" altLang="en-US" sz="2400" dirty="0"/>
              <a:t> effort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Boosting the power of discovery in a networked environment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Handling </a:t>
            </a:r>
            <a:r>
              <a:rPr lang="en-US" altLang="en-US" sz="2400" b="1" dirty="0"/>
              <a:t>noise, uncertainty, and incompleteness </a:t>
            </a:r>
            <a:r>
              <a:rPr lang="en-US" altLang="en-US" sz="2400" dirty="0"/>
              <a:t>of data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Pattern evaluation </a:t>
            </a:r>
            <a:r>
              <a:rPr lang="en-US" altLang="en-US" sz="2400" dirty="0"/>
              <a:t>and pattern- or constraint-guided mining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User Interaction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Interactive</a:t>
            </a:r>
            <a:r>
              <a:rPr lang="en-US" altLang="en-US" sz="2400" dirty="0"/>
              <a:t>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Incorporation of </a:t>
            </a:r>
            <a:r>
              <a:rPr lang="en-US" altLang="en-US" sz="2400" b="1" dirty="0"/>
              <a:t>background knowledge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Presentation and visualization </a:t>
            </a:r>
            <a:r>
              <a:rPr lang="en-US" altLang="en-US" sz="2400" dirty="0"/>
              <a:t>of data mining </a:t>
            </a:r>
            <a:r>
              <a:rPr lang="en-US" altLang="en-US" sz="2400" dirty="0" smtClean="0"/>
              <a:t>results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6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Efficiency and Scalability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Efficiency and scalability</a:t>
            </a:r>
            <a:r>
              <a:rPr lang="en-US" altLang="en-US" sz="2400" dirty="0"/>
              <a:t> of data mining algorithms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Parallel, distributed, stream, and incremental </a:t>
            </a:r>
            <a:r>
              <a:rPr lang="en-US" altLang="en-US" sz="2400" dirty="0"/>
              <a:t>mining methods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Diversity of data types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Handling </a:t>
            </a:r>
            <a:r>
              <a:rPr lang="en-US" altLang="en-US" sz="2400" b="1" dirty="0"/>
              <a:t>complex</a:t>
            </a:r>
            <a:r>
              <a:rPr lang="en-US" altLang="en-US" sz="2400" dirty="0"/>
              <a:t> types of data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</a:t>
            </a:r>
            <a:r>
              <a:rPr lang="en-US" altLang="en-US" sz="2400" b="1" dirty="0"/>
              <a:t>dynamic, networked, and global </a:t>
            </a:r>
            <a:r>
              <a:rPr lang="en-US" altLang="en-US" sz="2400" dirty="0"/>
              <a:t>data repositories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society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Social</a:t>
            </a:r>
            <a:r>
              <a:rPr lang="en-US" altLang="en-US" sz="2400" dirty="0"/>
              <a:t> impacts of data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Privacy-preserving</a:t>
            </a:r>
            <a:r>
              <a:rPr lang="en-US" altLang="en-US" sz="2400" dirty="0"/>
              <a:t> data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Invisible</a:t>
            </a:r>
            <a:r>
              <a:rPr lang="en-US" altLang="en-US" sz="2400" dirty="0"/>
              <a:t> data </a:t>
            </a:r>
            <a:r>
              <a:rPr lang="en-US" altLang="en-US" sz="2400" dirty="0" smtClean="0"/>
              <a:t>mining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7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1989 IJCAI Workshop on Knowledge Discovery in Databases </a:t>
            </a:r>
          </a:p>
          <a:p>
            <a:pPr lvl="1"/>
            <a:r>
              <a:rPr lang="en-US" altLang="en-US" sz="2400" dirty="0"/>
              <a:t>Knowledge Discovery in Databases (G.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 and W. </a:t>
            </a:r>
            <a:r>
              <a:rPr lang="en-US" altLang="en-US" sz="2400" dirty="0" err="1"/>
              <a:t>Frawley</a:t>
            </a:r>
            <a:r>
              <a:rPr lang="en-US" altLang="en-US" sz="2400" dirty="0"/>
              <a:t>, 1991)</a:t>
            </a:r>
          </a:p>
          <a:p>
            <a:r>
              <a:rPr lang="en-US" altLang="en-US" sz="2400" dirty="0"/>
              <a:t>1991-1994 Workshops on Knowledge Discovery in Databases</a:t>
            </a:r>
          </a:p>
          <a:p>
            <a:pPr lvl="1"/>
            <a:r>
              <a:rPr lang="en-US" altLang="en-US" sz="2400" dirty="0"/>
              <a:t>Advances in Knowledge Discovery and Data Mining (U. Fayyad, 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-Shapiro, P. Smyth, and R. </a:t>
            </a:r>
            <a:r>
              <a:rPr lang="en-US" altLang="en-US" sz="2400" dirty="0" err="1"/>
              <a:t>Uthurusamy</a:t>
            </a:r>
            <a:r>
              <a:rPr lang="en-US" altLang="en-US" sz="2400" dirty="0"/>
              <a:t>, 1996)</a:t>
            </a:r>
          </a:p>
          <a:p>
            <a:r>
              <a:rPr lang="en-US" altLang="en-US" sz="2400" dirty="0"/>
              <a:t>1995-1998 International Conferences on Knowledge Discovery in Databases and Data Mining (KDD’95-98)</a:t>
            </a:r>
          </a:p>
          <a:p>
            <a:pPr lvl="1"/>
            <a:r>
              <a:rPr lang="en-US" altLang="en-US" sz="2400" dirty="0"/>
              <a:t>Journal of Data Mining and Knowledge Discovery (1997)</a:t>
            </a:r>
          </a:p>
          <a:p>
            <a:r>
              <a:rPr lang="en-US" altLang="en-US" sz="2400" dirty="0"/>
              <a:t>ACM SIGKDD conferences since 1998 and SIGKDD Explorations</a:t>
            </a:r>
          </a:p>
          <a:p>
            <a:r>
              <a:rPr lang="en-US" altLang="en-US" sz="2400" dirty="0"/>
              <a:t>More conferences on data mining</a:t>
            </a:r>
          </a:p>
          <a:p>
            <a:pPr lvl="1"/>
            <a:r>
              <a:rPr lang="en-US" altLang="en-US" sz="2400" dirty="0"/>
              <a:t>PAKDD (1997), PKDD (1997), </a:t>
            </a:r>
            <a:r>
              <a:rPr lang="en-US" altLang="en-US" sz="2400" dirty="0" smtClean="0"/>
              <a:t>SIAM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Data </a:t>
            </a:r>
            <a:r>
              <a:rPr lang="en-US" altLang="en-US" sz="2400" dirty="0"/>
              <a:t>Mining (2001), (IEEE) ICDM (2001), WSDM (2008), etc.</a:t>
            </a:r>
          </a:p>
          <a:p>
            <a:r>
              <a:rPr lang="en-US" altLang="en-US" sz="2400" dirty="0"/>
              <a:t>ACM Transactions on KDD (2007)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67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 Course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Data </a:t>
            </a:r>
            <a:r>
              <a:rPr lang="en-US" dirty="0" smtClean="0"/>
              <a:t>mining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Introduction to </a:t>
            </a:r>
            <a:r>
              <a:rPr lang="en-US" dirty="0">
                <a:solidFill>
                  <a:srgbClr val="FF0000"/>
                </a:solidFill>
              </a:rPr>
              <a:t>data warehousing and mining (CS412)</a:t>
            </a:r>
          </a:p>
          <a:p>
            <a:pPr lvl="1"/>
            <a:r>
              <a:rPr lang="en-US" dirty="0"/>
              <a:t>Data mining: Principles and algorithms (</a:t>
            </a:r>
            <a:r>
              <a:rPr lang="en-US" dirty="0" smtClean="0"/>
              <a:t>CS512)</a:t>
            </a:r>
          </a:p>
          <a:p>
            <a:r>
              <a:rPr lang="en-US" dirty="0" smtClean="0"/>
              <a:t>Database Systems</a:t>
            </a:r>
          </a:p>
          <a:p>
            <a:pPr lvl="1"/>
            <a:r>
              <a:rPr lang="en-US" dirty="0"/>
              <a:t>Introduction to database systems (CS411)</a:t>
            </a:r>
          </a:p>
          <a:p>
            <a:pPr lvl="1"/>
            <a:r>
              <a:rPr lang="en-US" dirty="0"/>
              <a:t>Advanced database systems (CS511)</a:t>
            </a:r>
            <a:endParaRPr lang="en-US" dirty="0" smtClean="0"/>
          </a:p>
          <a:p>
            <a:r>
              <a:rPr lang="en-US" dirty="0"/>
              <a:t>Text information systems</a:t>
            </a:r>
            <a:endParaRPr lang="en-US" dirty="0" smtClean="0"/>
          </a:p>
          <a:p>
            <a:pPr lvl="1"/>
            <a:r>
              <a:rPr lang="en-US" dirty="0" smtClean="0"/>
              <a:t>Text </a:t>
            </a:r>
            <a:r>
              <a:rPr lang="en-US" dirty="0"/>
              <a:t>information system (</a:t>
            </a:r>
            <a:r>
              <a:rPr lang="en-US" dirty="0" smtClean="0"/>
              <a:t>CS410)</a:t>
            </a:r>
          </a:p>
          <a:p>
            <a:pPr lvl="1"/>
            <a:r>
              <a:rPr lang="en-US" dirty="0" smtClean="0"/>
              <a:t>Advanced </a:t>
            </a:r>
            <a:r>
              <a:rPr lang="en-US" dirty="0"/>
              <a:t>text information systems (CS510)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79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Venues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300"/>
              </a:spcBef>
            </a:pPr>
            <a:r>
              <a:rPr lang="en-US" altLang="en-US" sz="1800" dirty="0"/>
              <a:t>Data mining and KDD (SIGKDD)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SIGKDD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ICDM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SIAM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DM</a:t>
            </a:r>
            <a:r>
              <a:rPr lang="en-US" altLang="en-US" sz="1800" dirty="0"/>
              <a:t>, PKDD, PAKDD,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Journal: Data Mining and Knowledge Discovery, KDD Explorations</a:t>
            </a:r>
            <a:r>
              <a:rPr lang="en-US" altLang="en-US" sz="1800" dirty="0" smtClean="0"/>
              <a:t>, </a:t>
            </a:r>
            <a:r>
              <a:rPr lang="en-US" altLang="en-US" sz="1800" dirty="0"/>
              <a:t>IEEE</a:t>
            </a:r>
            <a:r>
              <a:rPr lang="zh-CN" altLang="en-US" sz="1800" dirty="0"/>
              <a:t> </a:t>
            </a:r>
            <a:r>
              <a:rPr lang="en-US" altLang="en-US" sz="1800" dirty="0" smtClean="0"/>
              <a:t>TKDE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ACM </a:t>
            </a:r>
            <a:r>
              <a:rPr lang="en-US" altLang="en-US" sz="1800" dirty="0"/>
              <a:t>TKDD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Database systems (SIGMOD)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SIGMOD</a:t>
            </a:r>
            <a:r>
              <a:rPr lang="en-US" altLang="en-US" sz="1800" dirty="0"/>
              <a:t>, ACM-PODS, VLDB, </a:t>
            </a:r>
            <a:r>
              <a:rPr lang="en-US" altLang="en-US" sz="1800" dirty="0" smtClean="0"/>
              <a:t>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ICDE</a:t>
            </a:r>
            <a:r>
              <a:rPr lang="en-US" altLang="en-US" sz="1800" dirty="0"/>
              <a:t>, EDBT, ICDT, DASFAA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 smtClean="0"/>
              <a:t>Journals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</a:t>
            </a:r>
            <a:r>
              <a:rPr lang="en-US" altLang="en-US" sz="1800" dirty="0" smtClean="0"/>
              <a:t>ODS/TOIS</a:t>
            </a:r>
            <a:r>
              <a:rPr lang="en-US" altLang="en-US" sz="1800" dirty="0"/>
              <a:t>, JIIS, J. ACM, VLDB J., Info. Sys.,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AI &amp; Machine Learning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zh-CN" sz="1800" dirty="0" smtClean="0"/>
              <a:t>ICML,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AAAI</a:t>
            </a:r>
            <a:r>
              <a:rPr lang="en-US" altLang="en-US" sz="1800" dirty="0"/>
              <a:t>, IJCAI, COLT (Learning Theory), CVPR, NIPS,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Machine Learning, Artificial </a:t>
            </a:r>
            <a:r>
              <a:rPr lang="en-US" altLang="en-US" sz="1800" dirty="0" smtClean="0"/>
              <a:t>Intelligence, 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PAMI</a:t>
            </a:r>
            <a:r>
              <a:rPr lang="en-US" altLang="en-US" sz="1800" dirty="0"/>
              <a:t>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Web and IR</a:t>
            </a:r>
            <a:r>
              <a:rPr lang="en-US" altLang="en-US" sz="1800" b="1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SIGIR, WWW, CIKM,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</a:t>
            </a:r>
            <a:r>
              <a:rPr lang="en-US" altLang="en-US" sz="1800" dirty="0" smtClean="0"/>
              <a:t>Internet </a:t>
            </a:r>
            <a:r>
              <a:rPr lang="en-US" altLang="en-US" sz="1800" dirty="0"/>
              <a:t>and Web Information </a:t>
            </a:r>
            <a:r>
              <a:rPr lang="en-US" altLang="en-US" sz="1800" dirty="0" smtClean="0"/>
              <a:t>Systems</a:t>
            </a:r>
            <a:endParaRPr lang="en-US" altLang="en-US" sz="1800" dirty="0"/>
          </a:p>
          <a:p>
            <a:pPr>
              <a:spcBef>
                <a:spcPts val="300"/>
              </a:spcBef>
            </a:pPr>
            <a:r>
              <a:rPr lang="en-US" altLang="en-US" sz="1800" dirty="0"/>
              <a:t>Statistics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Joint Stat. Meeting,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Annals of statistics,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Visualization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 proceedings: CHI,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err="1" smtClean="0"/>
              <a:t>SIGGraph</a:t>
            </a:r>
            <a:r>
              <a:rPr lang="en-US" altLang="en-US" sz="1800" dirty="0"/>
              <a:t>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IEEE Trans. visualization and computer graphics, etc</a:t>
            </a:r>
            <a:r>
              <a:rPr lang="en-US" altLang="en-US" sz="1800" dirty="0" smtClean="0"/>
              <a:t>.</a:t>
            </a:r>
            <a:endParaRPr lang="en-US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858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dirty="0"/>
              <a:t>Data mining: Discovering interesting patterns and knowledge from massive amount of data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natural evolution of science and information technology, in great demand, with wide applications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KDD process includes data cleaning, data integration, data selection, transformation, data mining, pattern evaluation, and knowledge presentation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Data </a:t>
            </a:r>
            <a:r>
              <a:rPr lang="en-US" altLang="en-US" dirty="0"/>
              <a:t>mining functionalities: characterization, discrimination, association, classification, clustering, trend and outlier </a:t>
            </a:r>
            <a:r>
              <a:rPr lang="en-US" altLang="en-US" dirty="0" smtClean="0"/>
              <a:t>analysi</a:t>
            </a:r>
            <a:r>
              <a:rPr lang="en-US" altLang="zh-CN" dirty="0" smtClean="0"/>
              <a:t>s,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dirty="0"/>
              <a:t>Data mining technologies and </a:t>
            </a:r>
            <a:r>
              <a:rPr lang="en-US" altLang="en-US" dirty="0" smtClean="0"/>
              <a:t>applications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en-US" dirty="0" smtClean="0"/>
              <a:t>in </a:t>
            </a:r>
            <a:r>
              <a:rPr lang="en-US" altLang="en-US" dirty="0"/>
              <a:t>data </a:t>
            </a:r>
            <a:r>
              <a:rPr lang="en-US" altLang="en-US" dirty="0" smtClean="0"/>
              <a:t>mining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5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Charu</a:t>
            </a:r>
            <a:r>
              <a:rPr lang="en-US" dirty="0">
                <a:solidFill>
                  <a:srgbClr val="FF0000"/>
                </a:solidFill>
              </a:rPr>
              <a:t> C. Aggarwal,  Data Mining: The Textbook, Springer, 2015 </a:t>
            </a:r>
          </a:p>
          <a:p>
            <a:r>
              <a:rPr lang="en-US" altLang="en-US" dirty="0"/>
              <a:t>E. </a:t>
            </a:r>
            <a:r>
              <a:rPr lang="en-US" altLang="en-US" dirty="0" err="1"/>
              <a:t>Alpaydin</a:t>
            </a:r>
            <a:r>
              <a:rPr lang="en-US" altLang="en-US" dirty="0"/>
              <a:t>. Introduction to Machine Learning, 2nd ed., MIT Press, 2011 </a:t>
            </a:r>
          </a:p>
          <a:p>
            <a:r>
              <a:rPr lang="en-US" altLang="en-US" dirty="0"/>
              <a:t>R. O. </a:t>
            </a:r>
            <a:r>
              <a:rPr lang="en-US" altLang="en-US" dirty="0" err="1"/>
              <a:t>Duda</a:t>
            </a:r>
            <a:r>
              <a:rPr lang="en-US" altLang="en-US" dirty="0"/>
              <a:t>, P. E. Hart, and D. G. Stork, Pattern Classification, 2ed., Wiley-</a:t>
            </a:r>
            <a:r>
              <a:rPr lang="en-US" altLang="en-US" dirty="0" err="1"/>
              <a:t>Interscience</a:t>
            </a:r>
            <a:r>
              <a:rPr lang="en-US" altLang="en-US" dirty="0"/>
              <a:t>, 2000</a:t>
            </a:r>
          </a:p>
          <a:p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, Information Visualization in Data Mining and Knowledge Discovery, Morgan Kaufmann, 2001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J. Han, M. </a:t>
            </a:r>
            <a:r>
              <a:rPr lang="en-US" altLang="en-US" dirty="0" err="1">
                <a:solidFill>
                  <a:srgbClr val="FF0000"/>
                </a:solidFill>
              </a:rPr>
              <a:t>Kamber</a:t>
            </a:r>
            <a:r>
              <a:rPr lang="en-US" altLang="en-US" dirty="0">
                <a:solidFill>
                  <a:srgbClr val="FF0000"/>
                </a:solidFill>
              </a:rPr>
              <a:t>, and J. Pei, Data Mining: Concepts and Techniques. Morgan Kaufmann, 3</a:t>
            </a:r>
            <a:r>
              <a:rPr lang="en-US" altLang="en-US" baseline="30000" dirty="0">
                <a:solidFill>
                  <a:srgbClr val="FF0000"/>
                </a:solidFill>
              </a:rPr>
              <a:t>rd</a:t>
            </a:r>
            <a:r>
              <a:rPr lang="en-US" altLang="en-US" dirty="0">
                <a:solidFill>
                  <a:srgbClr val="FF0000"/>
                </a:solidFill>
              </a:rPr>
              <a:t> ed. , 2011</a:t>
            </a:r>
          </a:p>
          <a:p>
            <a:r>
              <a:rPr lang="en-US" altLang="en-US" dirty="0"/>
              <a:t>T. Hastie, R. </a:t>
            </a:r>
            <a:r>
              <a:rPr lang="en-US" altLang="en-US" dirty="0" err="1"/>
              <a:t>Tibshirani</a:t>
            </a:r>
            <a:r>
              <a:rPr lang="en-US" altLang="en-US" dirty="0"/>
              <a:t>, and J. Friedman, The Elements of Statistical Learning: Data Mining, Inference, and Prediction, 2</a:t>
            </a:r>
            <a:r>
              <a:rPr lang="en-US" altLang="en-US" baseline="30000" dirty="0"/>
              <a:t>nd</a:t>
            </a:r>
            <a:r>
              <a:rPr lang="en-US" altLang="en-US" dirty="0"/>
              <a:t> ed., Springer, 2009</a:t>
            </a:r>
          </a:p>
          <a:p>
            <a:r>
              <a:rPr lang="en-US" altLang="en-US" dirty="0"/>
              <a:t>T. M. Mitchell, Machine Learning, McGraw Hill, 1997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P.-N. Tan, M. Steinbach and V. Kumar, Introduction to Data Mining, Wiley, 2005 (2</a:t>
            </a:r>
            <a:r>
              <a:rPr lang="en-US" altLang="en-US" baseline="30000" dirty="0">
                <a:solidFill>
                  <a:srgbClr val="FF0000"/>
                </a:solidFill>
              </a:rPr>
              <a:t>nd</a:t>
            </a:r>
            <a:r>
              <a:rPr lang="en-US" altLang="en-US" dirty="0">
                <a:solidFill>
                  <a:srgbClr val="FF0000"/>
                </a:solidFill>
              </a:rPr>
              <a:t> ed. 2016)</a:t>
            </a:r>
          </a:p>
          <a:p>
            <a:r>
              <a:rPr lang="en-US" altLang="en-US" dirty="0"/>
              <a:t>I. H. Witten and E. Frank,  Data Mining: Practical Machine Learning Tools and Techniques with Java Implementations, Morgan Kaufmann, 2</a:t>
            </a:r>
            <a:r>
              <a:rPr lang="en-US" altLang="en-US" baseline="30000" dirty="0"/>
              <a:t>nd</a:t>
            </a:r>
            <a:r>
              <a:rPr lang="en-US" altLang="en-US" dirty="0"/>
              <a:t> ed. 2005</a:t>
            </a:r>
            <a:endParaRPr lang="en-US" dirty="0">
              <a:hlinkClick r:id="rId2" tooltip="Data Mining and Analysis: Fundamental Concepts and Algorithms"/>
            </a:endParaRPr>
          </a:p>
          <a:p>
            <a:r>
              <a:rPr lang="en-US" dirty="0">
                <a:solidFill>
                  <a:srgbClr val="FF0000"/>
                </a:solidFill>
              </a:rPr>
              <a:t>Mohammed J. </a:t>
            </a:r>
            <a:r>
              <a:rPr lang="en-US" dirty="0" err="1">
                <a:solidFill>
                  <a:srgbClr val="FF0000"/>
                </a:solidFill>
              </a:rPr>
              <a:t>Zaki</a:t>
            </a:r>
            <a:r>
              <a:rPr lang="en-US" dirty="0">
                <a:solidFill>
                  <a:srgbClr val="FF0000"/>
                </a:solidFill>
              </a:rPr>
              <a:t> and Wagner </a:t>
            </a:r>
            <a:r>
              <a:rPr lang="en-US" dirty="0" err="1">
                <a:solidFill>
                  <a:srgbClr val="FF0000"/>
                </a:solidFill>
              </a:rPr>
              <a:t>Meira</a:t>
            </a:r>
            <a:r>
              <a:rPr lang="en-US" dirty="0">
                <a:solidFill>
                  <a:srgbClr val="FF0000"/>
                </a:solidFill>
              </a:rPr>
              <a:t> Jr., Data Mining and Analysis: Fundamental Concepts and Algorithms </a:t>
            </a:r>
            <a:r>
              <a:rPr lang="en-US" dirty="0" smtClean="0">
                <a:solidFill>
                  <a:srgbClr val="FF0000"/>
                </a:solidFill>
              </a:rPr>
              <a:t>2014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task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outlier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concepts,</a:t>
            </a:r>
            <a:r>
              <a:rPr lang="zh-CN" altLang="en-US" dirty="0"/>
              <a:t> </a:t>
            </a:r>
            <a:r>
              <a:rPr lang="mr-IN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Q: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banana,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eggplant,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strawberry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A:</a:t>
            </a:r>
            <a:r>
              <a:rPr lang="zh-CN" altLang="en-US" dirty="0" smtClean="0"/>
              <a:t> </a:t>
            </a:r>
            <a:r>
              <a:rPr lang="en-US" altLang="zh-CN" dirty="0" smtClean="0"/>
              <a:t>eggplant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How?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0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self-introductory</a:t>
            </a:r>
            <a:r>
              <a:rPr lang="zh-CN" altLang="en-US" dirty="0"/>
              <a:t> </a:t>
            </a:r>
            <a:r>
              <a:rPr lang="en-US" altLang="zh-CN" dirty="0" smtClean="0"/>
              <a:t>one-minute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one-page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b="1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/>
              <a:t>classmates,</a:t>
            </a:r>
            <a:r>
              <a:rPr lang="zh-CN" altLang="en-US" dirty="0"/>
              <a:t> </a:t>
            </a:r>
            <a:r>
              <a:rPr lang="mr-IN" altLang="zh-CN" dirty="0"/>
              <a:t>…</a:t>
            </a:r>
            <a:endParaRPr lang="zh-CN" altLang="en-US" dirty="0"/>
          </a:p>
          <a:p>
            <a:pPr lvl="1"/>
            <a:r>
              <a:rPr lang="en-US" altLang="zh-CN" dirty="0"/>
              <a:t>Q:?</a:t>
            </a:r>
            <a:endParaRPr lang="zh-CN" altLang="en-US" dirty="0"/>
          </a:p>
          <a:p>
            <a:pPr lvl="1"/>
            <a:r>
              <a:rPr lang="en-US" altLang="zh-CN" dirty="0"/>
              <a:t>A:?</a:t>
            </a:r>
            <a:endParaRPr lang="zh-CN" altLang="en-US" dirty="0"/>
          </a:p>
          <a:p>
            <a:pPr lvl="1"/>
            <a:r>
              <a:rPr lang="en-US" altLang="zh-CN" dirty="0"/>
              <a:t>How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Write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down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your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self-intro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and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what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you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want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3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Official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Concepts, techniques, and systems of </a:t>
            </a:r>
            <a:r>
              <a:rPr lang="en-US" dirty="0">
                <a:solidFill>
                  <a:srgbClr val="FF0000"/>
                </a:solidFill>
              </a:rPr>
              <a:t>data warehousing and data mining</a:t>
            </a:r>
            <a:r>
              <a:rPr lang="en-US" dirty="0"/>
              <a:t>. Design and implementation of data warehouse and on-line analytical processing (OLAP) systems; data mining </a:t>
            </a:r>
            <a:r>
              <a:rPr lang="en-US" dirty="0">
                <a:solidFill>
                  <a:srgbClr val="FF0000"/>
                </a:solidFill>
              </a:rPr>
              <a:t>concepts, methods, systems, implementations, and </a:t>
            </a:r>
            <a:r>
              <a:rPr lang="en-US" dirty="0" smtClean="0">
                <a:solidFill>
                  <a:srgbClr val="FF0000"/>
                </a:solidFill>
              </a:rPr>
              <a:t>applications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Course </a:t>
            </a:r>
            <a:r>
              <a:rPr lang="en-US" dirty="0"/>
              <a:t>Information: 3 undergraduate hours. 3 or 4 graduate </a:t>
            </a:r>
            <a:r>
              <a:rPr lang="en-US" dirty="0" smtClean="0"/>
              <a:t>hours.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Prerequisite</a:t>
            </a:r>
            <a:r>
              <a:rPr lang="en-US" dirty="0">
                <a:solidFill>
                  <a:srgbClr val="FF0000"/>
                </a:solidFill>
              </a:rPr>
              <a:t>: CS </a:t>
            </a:r>
            <a:r>
              <a:rPr lang="en-US" dirty="0" smtClean="0">
                <a:solidFill>
                  <a:srgbClr val="FF0000"/>
                </a:solidFill>
              </a:rPr>
              <a:t>225 (Data Structures).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0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/>
              </a:rPr>
              <a:t>www.meng-jiang.com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84" y="4041718"/>
            <a:ext cx="974153" cy="146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3" y="3431446"/>
            <a:ext cx="27432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43" y="2166077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60" y="3177381"/>
            <a:ext cx="1058996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61" y="53498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31" y="5349875"/>
            <a:ext cx="13716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1583" y="3064218"/>
            <a:ext cx="159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B.S.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92643" y="2340445"/>
            <a:ext cx="147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212660" y="3604401"/>
            <a:ext cx="950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Postdoc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28649" y="5349875"/>
            <a:ext cx="1712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Postdoc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5138" y="5318281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Assistant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12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47" y="1624012"/>
            <a:ext cx="4342353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7" y="2343943"/>
            <a:ext cx="409487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2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R.A.</a:t>
            </a:r>
            <a:r>
              <a:rPr lang="zh-CN" altLang="en-US" smtClean="0"/>
              <a:t> </a:t>
            </a:r>
            <a:r>
              <a:rPr lang="en-US" altLang="zh-CN" smtClean="0"/>
              <a:t>Recruiting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have competitive research assistantship offers (fully funded) for self-motivated, hard-working, and mature Ph.D. students interested in </a:t>
            </a:r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science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research.</a:t>
            </a:r>
            <a:endParaRPr lang="zh-CN" altLang="en-US" dirty="0" smtClean="0"/>
          </a:p>
          <a:p>
            <a:r>
              <a:rPr lang="en-US" altLang="zh-CN" dirty="0"/>
              <a:t>Being talented is a great plus, but I do not require that. I only expect </a:t>
            </a:r>
            <a:r>
              <a:rPr lang="en-US" altLang="zh-CN" dirty="0">
                <a:solidFill>
                  <a:srgbClr val="FF0000"/>
                </a:solidFill>
              </a:rPr>
              <a:t>basic Computer Science backgrounds</a:t>
            </a:r>
            <a:r>
              <a:rPr lang="en-US" altLang="zh-CN" dirty="0"/>
              <a:t> matching your final degree. You will graduate with lots of talents anyway. :-)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54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Page and Class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800" dirty="0" smtClean="0"/>
              <a:t>Schedule</a:t>
            </a:r>
            <a:r>
              <a:rPr lang="en-US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wiki.illinois.edu/wiki/display/CS412S17/Course+Syllabus+and+Schedule</a:t>
            </a:r>
            <a:endParaRPr lang="zh-CN" altLang="en-US" sz="2400" dirty="0" smtClean="0"/>
          </a:p>
          <a:p>
            <a:pPr lvl="1"/>
            <a:r>
              <a:rPr lang="en-US" sz="1900" dirty="0" smtClean="0">
                <a:hlinkClick r:id="rId4"/>
              </a:rPr>
              <a:t>http</a:t>
            </a:r>
            <a:r>
              <a:rPr lang="en-US" sz="1900" dirty="0">
                <a:hlinkClick r:id="rId4"/>
              </a:rPr>
              <a:t>://</a:t>
            </a:r>
            <a:r>
              <a:rPr lang="en-US" sz="1900" dirty="0" smtClean="0">
                <a:hlinkClick r:id="rId4"/>
              </a:rPr>
              <a:t>www.meng-jiang.com/teaching.html</a:t>
            </a:r>
            <a:endParaRPr lang="en-US" sz="1900" dirty="0"/>
          </a:p>
          <a:p>
            <a:pPr lvl="1"/>
            <a:r>
              <a:rPr lang="en-US" sz="1900" dirty="0" smtClean="0">
                <a:hlinkClick r:id="rId5"/>
              </a:rPr>
              <a:t>https</a:t>
            </a:r>
            <a:r>
              <a:rPr lang="en-US" sz="1900" dirty="0">
                <a:hlinkClick r:id="rId5"/>
              </a:rPr>
              <a:t>://wiki.illinois.edu/wiki/pages/viewpage.action?spaceKey=cs412&amp;title=2.+</a:t>
            </a:r>
            <a:r>
              <a:rPr lang="en-US" sz="1900" dirty="0" smtClean="0">
                <a:hlinkClick r:id="rId5"/>
              </a:rPr>
              <a:t>Course+Syllabus+and+Schedule</a:t>
            </a:r>
            <a:endParaRPr lang="en-US" sz="1900" dirty="0"/>
          </a:p>
          <a:p>
            <a:pPr lvl="1"/>
            <a:r>
              <a:rPr lang="en-US" altLang="zh-CN" sz="2400" dirty="0" smtClean="0">
                <a:solidFill>
                  <a:srgbClr val="FF0000"/>
                </a:solidFill>
              </a:rPr>
              <a:t>Page: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Wiki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page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is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coming.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Slides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are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being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updated.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Schedule</a:t>
            </a:r>
            <a:r>
              <a:rPr lang="en-US" sz="2800" dirty="0"/>
              <a:t>: 11:00 am </a:t>
            </a:r>
            <a:r>
              <a:rPr lang="mr-IN" sz="2800" dirty="0"/>
              <a:t>–</a:t>
            </a:r>
            <a:r>
              <a:rPr lang="en-US" sz="2800" dirty="0"/>
              <a:t> 12:15 pm M/T/R @ 0216 SC</a:t>
            </a:r>
          </a:p>
          <a:p>
            <a:r>
              <a:rPr lang="en-US" sz="2800" dirty="0"/>
              <a:t>Office hours: 12:15 pm </a:t>
            </a:r>
            <a:r>
              <a:rPr lang="mr-IN" sz="2800" dirty="0"/>
              <a:t>–</a:t>
            </a:r>
            <a:r>
              <a:rPr lang="en-US" sz="2800" dirty="0"/>
              <a:t> 1:00 pm M/R @ 2130 SC</a:t>
            </a:r>
          </a:p>
          <a:p>
            <a:r>
              <a:rPr lang="en-US" sz="2800" dirty="0"/>
              <a:t>Lecture media: recorded; class attendance is critical.</a:t>
            </a:r>
          </a:p>
          <a:p>
            <a:r>
              <a:rPr lang="en-US" altLang="zh-CN" sz="2800" dirty="0" smtClean="0"/>
              <a:t>ONL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(online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session):</a:t>
            </a:r>
            <a:r>
              <a:rPr lang="zh-CN" altLang="en-US" sz="2800" dirty="0"/>
              <a:t> </a:t>
            </a:r>
            <a:r>
              <a:rPr lang="en-US" altLang="zh-CN" sz="2800" dirty="0">
                <a:hlinkClick r:id="rId6"/>
              </a:rPr>
              <a:t>http://</a:t>
            </a:r>
            <a:r>
              <a:rPr lang="en-US" altLang="zh-CN" sz="2800" dirty="0" smtClean="0">
                <a:hlinkClick r:id="rId6"/>
              </a:rPr>
              <a:t>engineering.illinois.edu/online/current-students/engineering-online-student-portal.html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Assistants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TA office hours: </a:t>
            </a:r>
            <a:r>
              <a:rPr lang="en-US" altLang="zh-CN" dirty="0" smtClean="0"/>
              <a:t>3 - 4 pm Monday @2113 SC</a:t>
            </a:r>
            <a:endParaRPr lang="en-US" dirty="0" smtClean="0"/>
          </a:p>
          <a:p>
            <a:r>
              <a:rPr lang="en-US" dirty="0"/>
              <a:t>Piazza: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piazza.com/class/j2pkefesw6u67z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27966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18" y="1227966"/>
            <a:ext cx="20574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1134" y="3971166"/>
            <a:ext cx="31213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Sheng Wang</a:t>
            </a:r>
            <a:endParaRPr lang="zh-CN" altLang="en-US" sz="2400" dirty="0" smtClean="0"/>
          </a:p>
          <a:p>
            <a:pPr algn="ctr"/>
            <a:r>
              <a:rPr lang="en-US" sz="2400" dirty="0" smtClean="0">
                <a:hlinkClick r:id="rId5"/>
              </a:rPr>
              <a:t>swang141@illinois.edu</a:t>
            </a:r>
            <a:endParaRPr lang="zh-CN" alt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690313" y="3971166"/>
            <a:ext cx="31161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Xuan Wang</a:t>
            </a:r>
            <a:endParaRPr lang="zh-CN" altLang="en-US" sz="2400" dirty="0" smtClean="0"/>
          </a:p>
          <a:p>
            <a:pPr algn="ctr"/>
            <a:r>
              <a:rPr lang="en-US" sz="2400" dirty="0" smtClean="0">
                <a:hlinkClick r:id="rId6"/>
              </a:rPr>
              <a:t>xwang174@illinois.edu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4557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46263</TotalTime>
  <Words>2161</Words>
  <Application>Microsoft Macintosh PowerPoint</Application>
  <PresentationFormat>On-screen Show (4:3)</PresentationFormat>
  <Paragraphs>349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Corbel</vt:lpstr>
      <vt:lpstr>Mangal</vt:lpstr>
      <vt:lpstr>Wingdings</vt:lpstr>
      <vt:lpstr>华文楷体</vt:lpstr>
      <vt:lpstr>宋体</vt:lpstr>
      <vt:lpstr>Office Theme</vt:lpstr>
      <vt:lpstr>Chapter 1. Introduction</vt:lpstr>
      <vt:lpstr>Data and Information Systems (DAIS)</vt:lpstr>
      <vt:lpstr>DAIS Course Structures</vt:lpstr>
      <vt:lpstr>Official Description</vt:lpstr>
      <vt:lpstr>About Me</vt:lpstr>
      <vt:lpstr>University of Notre Dame</vt:lpstr>
      <vt:lpstr>R.A. Recruiting</vt:lpstr>
      <vt:lpstr>Course Page and Class Schedule</vt:lpstr>
      <vt:lpstr>Teaching Assistants</vt:lpstr>
      <vt:lpstr>Textbook</vt:lpstr>
      <vt:lpstr>Course Work and Grading</vt:lpstr>
      <vt:lpstr>Why Data Mining?</vt:lpstr>
      <vt:lpstr>What is Data Mining?</vt:lpstr>
      <vt:lpstr>Knowledge Discovery (KDD) Process</vt:lpstr>
      <vt:lpstr>Example: Web Mining</vt:lpstr>
      <vt:lpstr>Example: Business Intelligence</vt:lpstr>
      <vt:lpstr>Data Mining Functions: (1) Generalization</vt:lpstr>
      <vt:lpstr>Data Mining Functions: (2) Pattern Discovery</vt:lpstr>
      <vt:lpstr>Data Mining Functions: (3) Classification</vt:lpstr>
      <vt:lpstr>Data Mining Functions: (4) Clustering</vt:lpstr>
      <vt:lpstr>Data Mining Functions: (5) Outlier Analysis</vt:lpstr>
      <vt:lpstr>Data Mining Functions: (6) Sequential Pattern, Evolution Analysis</vt:lpstr>
      <vt:lpstr>Data Mining Functions: (7) Structure and Network Analysis</vt:lpstr>
      <vt:lpstr>Syllabus</vt:lpstr>
      <vt:lpstr>Applications</vt:lpstr>
      <vt:lpstr>Multidimensional View of Data Mining</vt:lpstr>
      <vt:lpstr>Research Challenges</vt:lpstr>
      <vt:lpstr>Research Challenges (cont.)</vt:lpstr>
      <vt:lpstr>History</vt:lpstr>
      <vt:lpstr>Venues</vt:lpstr>
      <vt:lpstr>Summary</vt:lpstr>
      <vt:lpstr>References</vt:lpstr>
      <vt:lpstr>Discussion</vt:lpstr>
      <vt:lpstr>Discussion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1822</cp:revision>
  <cp:lastPrinted>2017-01-15T22:23:57Z</cp:lastPrinted>
  <dcterms:created xsi:type="dcterms:W3CDTF">2015-05-16T14:51:23Z</dcterms:created>
  <dcterms:modified xsi:type="dcterms:W3CDTF">2017-05-26T22:33:56Z</dcterms:modified>
</cp:coreProperties>
</file>